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</p:sldMasterIdLst>
  <p:notesMasterIdLst>
    <p:notesMasterId r:id="rId48"/>
  </p:notesMasterIdLst>
  <p:sldIdLst>
    <p:sldId id="256" r:id="rId2"/>
    <p:sldId id="311" r:id="rId3"/>
    <p:sldId id="257" r:id="rId4"/>
    <p:sldId id="258" r:id="rId5"/>
    <p:sldId id="276" r:id="rId6"/>
    <p:sldId id="269" r:id="rId7"/>
    <p:sldId id="268" r:id="rId8"/>
    <p:sldId id="312" r:id="rId9"/>
    <p:sldId id="313" r:id="rId10"/>
    <p:sldId id="314" r:id="rId11"/>
    <p:sldId id="315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259" r:id="rId34"/>
    <p:sldId id="260" r:id="rId35"/>
    <p:sldId id="261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1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38" autoAdjust="0"/>
    <p:restoredTop sz="90979"/>
  </p:normalViewPr>
  <p:slideViewPr>
    <p:cSldViewPr>
      <p:cViewPr varScale="1">
        <p:scale>
          <a:sx n="102" d="100"/>
          <a:sy n="102" d="100"/>
        </p:scale>
        <p:origin x="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A2149EA-C02E-DA42-AC5E-1DF4A670E78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628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3AAE56C-8BCF-CE41-9B6F-55260435B190}" type="slidenum">
              <a:rPr lang="en-US"/>
              <a:pPr/>
              <a:t>1</a:t>
            </a:fld>
            <a:endParaRPr lang="en-US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5B03F52-E5A9-E14B-995A-B118DFD2A4CB}" type="slidenum">
              <a:rPr lang="en-US"/>
              <a:pPr/>
              <a:t>35</a:t>
            </a:fld>
            <a:endParaRPr lang="en-US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59C134-FF22-8548-86DD-876465909284}" type="slidenum">
              <a:rPr lang="en-US"/>
              <a:pPr/>
              <a:t>3</a:t>
            </a:fld>
            <a:endParaRPr lang="en-US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67836FF-966E-494F-A439-8457FC0EFD2C}" type="slidenum">
              <a:rPr lang="en-US"/>
              <a:pPr/>
              <a:t>4</a:t>
            </a:fld>
            <a:endParaRPr lang="en-US"/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E6C001-6A8B-FE4D-89E5-93ED752A002A}" type="slidenum">
              <a:rPr lang="en-US"/>
              <a:pPr/>
              <a:t>7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149EA-C02E-DA42-AC5E-1DF4A670E78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55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149EA-C02E-DA42-AC5E-1DF4A670E78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2149EA-C02E-DA42-AC5E-1DF4A670E78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75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ECB633-6BD3-294A-8825-9346D53C6232}" type="slidenum">
              <a:rPr lang="en-US"/>
              <a:pPr/>
              <a:t>33</a:t>
            </a:fld>
            <a:endParaRPr lang="en-US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8E6C001-6A8B-FE4D-89E5-93ED752A002A}" type="slidenum">
              <a:rPr lang="en-US"/>
              <a:pPr/>
              <a:t>34</a:t>
            </a:fld>
            <a:endParaRPr lang="en-US"/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charset="0"/>
              <a:buNone/>
              <a:defRPr sz="3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3EE34E95-B096-1842-A8EB-5E101A89AAC8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5128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512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3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4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5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16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FFB183-69A2-8A40-A306-D38AF509EBA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4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10EEF47-75EB-3543-BE57-16068084DE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29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B2926D-232D-C043-99CA-0DE39A8E2F2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5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28565E-3901-7C4F-A648-4D6F4E44189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440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417F37-3A21-6A45-8220-EEC76C3C778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0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A550E5-3A05-AD45-A534-506D16E516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0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347AA-F3C7-054C-876E-2B8F9D51EB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66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1C62C4-86D1-CA43-AB05-D002C82CF62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6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0B1196-438F-4D4F-80C2-4A9C6058D54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3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640F5-04C1-5F42-B1F0-3A7C45B073A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264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7FC72D31-7D26-F145-A7D0-0C8EE4532A46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4104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410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1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2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3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l"/>
        <a:defRPr sz="2600">
          <a:solidFill>
            <a:schemeClr val="tx1"/>
          </a:solidFill>
          <a:latin typeface="+mn-lt"/>
          <a:ea typeface="+mn-ea"/>
        </a:defRPr>
      </a:lvl2pPr>
      <a:lvl3pPr marL="987425" indent="-293688" algn="l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charset="0"/>
        <a:buChar char="l"/>
        <a:defRPr sz="2300">
          <a:solidFill>
            <a:schemeClr val="tx1"/>
          </a:solidFill>
          <a:latin typeface="+mn-lt"/>
          <a:ea typeface="+mn-ea"/>
        </a:defRPr>
      </a:lvl3pPr>
      <a:lvl4pPr marL="1281113" indent="-29210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4pPr>
      <a:lvl5pPr marL="15986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charset="0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 Syntax Trees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3767137"/>
          </a:xfrm>
        </p:spPr>
        <p:txBody>
          <a:bodyPr/>
          <a:lstStyle/>
          <a:p>
            <a:r>
              <a:rPr lang="en-US" dirty="0"/>
              <a:t>Our Exp1bytecode language was so straightforward that the best IR was an abstract representation of the instructions</a:t>
            </a:r>
          </a:p>
          <a:p>
            <a:r>
              <a:rPr lang="en-US" dirty="0"/>
              <a:t>In more complex languages, especially higher-level languages it usually is not possible to design such a simple IR</a:t>
            </a:r>
          </a:p>
          <a:p>
            <a:r>
              <a:rPr lang="en-US" dirty="0"/>
              <a:t>Instead we use Abstract Syntax Trees (ASTs)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21922" y="6258296"/>
            <a:ext cx="761747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Chap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E514-8F2B-3648-B227-2C52351F3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Lexer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700F0B-617C-EA47-A1FE-8C528AB82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417638"/>
            <a:ext cx="4191000" cy="48306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753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C8779-2E23-C944-8A1F-1ED7547D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Tokenized Grammar &amp; Lookahead Sets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308EA8-C24B-214A-8109-F5A5382E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638"/>
            <a:ext cx="5067791" cy="5105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1688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our Parser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0"/>
            <a:ext cx="4419600" cy="10716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10200" y="1866900"/>
            <a:ext cx="3536546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Notice the shift/reduce conflict!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error is due to the if-then-else</a:t>
            </a:r>
            <a:br>
              <a:rPr lang="en-US" dirty="0"/>
            </a:br>
            <a:r>
              <a:rPr lang="en-US" dirty="0"/>
              <a:t>statement with the optional else.</a:t>
            </a:r>
          </a:p>
          <a:p>
            <a:endParaRPr lang="en-US" dirty="0"/>
          </a:p>
          <a:p>
            <a:r>
              <a:rPr lang="en-US" dirty="0"/>
              <a:t>The default action for shift/reduce conflicts</a:t>
            </a:r>
          </a:p>
          <a:p>
            <a:r>
              <a:rPr lang="en-US" dirty="0"/>
              <a:t>is to always </a:t>
            </a:r>
            <a:r>
              <a:rPr lang="en-US" b="1" dirty="0"/>
              <a:t>shift</a:t>
            </a:r>
            <a:r>
              <a:rPr lang="en-US" dirty="0"/>
              <a:t>.  </a:t>
            </a:r>
          </a:p>
          <a:p>
            <a:endParaRPr lang="en-US" dirty="0"/>
          </a:p>
          <a:p>
            <a:r>
              <a:rPr lang="en-US" dirty="0"/>
              <a:t>That is exactly right for us!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981"/>
          <a:stretch/>
        </p:blipFill>
        <p:spPr>
          <a:xfrm>
            <a:off x="304800" y="2667000"/>
            <a:ext cx="4495800" cy="2184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5349969"/>
            <a:ext cx="4356100" cy="8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018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Cuppa1 Frontend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3287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 frontend is a parser that </a:t>
            </a:r>
          </a:p>
          <a:p>
            <a:pPr marL="858837" lvl="1" indent="-514350">
              <a:buFont typeface="+mj-lt"/>
              <a:buAutoNum type="arabicPeriod"/>
            </a:pPr>
            <a:r>
              <a:rPr lang="en-US" dirty="0"/>
              <a:t>Constructs an AST</a:t>
            </a:r>
          </a:p>
          <a:p>
            <a:pPr marL="858837" lvl="1" indent="-514350">
              <a:buFont typeface="+mj-lt"/>
              <a:buAutoNum type="arabicPeriod"/>
            </a:pPr>
            <a:r>
              <a:rPr lang="en-US" dirty="0"/>
              <a:t>Fills out some rudimentary information in a symbol table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98500" y="3568700"/>
            <a:ext cx="4724370" cy="20928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AA0D91"/>
                </a:solidFill>
                <a:latin typeface="Menlo-Regular" charset="0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State: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__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init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__(self):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self.initialize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()</a:t>
            </a:r>
          </a:p>
          <a:p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initialize(self):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000" dirty="0">
                <a:solidFill>
                  <a:srgbClr val="007400"/>
                </a:solidFill>
                <a:latin typeface="Menlo-Regular" charset="0"/>
              </a:rPr>
              <a:t># symbol table to hold variable-value associations</a:t>
            </a:r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self.symbol_table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= {}</a:t>
            </a:r>
          </a:p>
          <a:p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en-US" sz="1000" dirty="0">
                <a:solidFill>
                  <a:srgbClr val="007400"/>
                </a:solidFill>
                <a:latin typeface="Menlo-Regular" charset="0"/>
              </a:rPr>
              <a:t># when done parsing this variable will hold our AST</a:t>
            </a:r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self.AST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None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state = State()</a:t>
            </a: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2159000" y="3124200"/>
            <a:ext cx="11176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cuppa1_state.py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19800" y="3619500"/>
            <a:ext cx="264822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use the State to maintain</a:t>
            </a:r>
            <a:br>
              <a:rPr lang="en-US" dirty="0"/>
            </a:br>
            <a:r>
              <a:rPr lang="en-US" dirty="0"/>
              <a:t>the program AST and a symbol</a:t>
            </a:r>
            <a:br>
              <a:rPr lang="en-US" dirty="0"/>
            </a:br>
            <a:r>
              <a:rPr lang="en-US" dirty="0"/>
              <a:t>table.</a:t>
            </a:r>
          </a:p>
        </p:txBody>
      </p:sp>
    </p:spTree>
    <p:extLst>
      <p:ext uri="{BB962C8B-B14F-4D97-AF65-F5344CB8AC3E}">
        <p14:creationId xmlns:p14="http://schemas.microsoft.com/office/powerpoint/2010/main" val="745167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AST: Statements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943100"/>
            <a:ext cx="4647426" cy="4093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p_stmt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stmt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ID '='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opt_semi</a:t>
            </a:r>
            <a:endParaRPr lang="en-US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hr-HR" sz="1000" dirty="0">
                <a:solidFill>
                  <a:srgbClr val="C41A16"/>
                </a:solidFill>
                <a:latin typeface="Menlo-Regular" charset="0"/>
              </a:rPr>
              <a:t>         | GET ID </a:t>
            </a:r>
            <a:r>
              <a:rPr lang="hr-HR" sz="1000" dirty="0" err="1">
                <a:solidFill>
                  <a:srgbClr val="C41A16"/>
                </a:solidFill>
                <a:latin typeface="Menlo-Regular" charset="0"/>
              </a:rPr>
              <a:t>opt_semi</a:t>
            </a:r>
            <a:endParaRPr lang="hr-HR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hr-HR" sz="1000" dirty="0">
                <a:solidFill>
                  <a:srgbClr val="C41A16"/>
                </a:solidFill>
                <a:latin typeface="Menlo-Regular" charset="0"/>
              </a:rPr>
              <a:t>         | PUT </a:t>
            </a:r>
            <a:r>
              <a:rPr lang="hr-HR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hr-HR" sz="1000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hr-HR" sz="1000" dirty="0" err="1">
                <a:solidFill>
                  <a:srgbClr val="C41A16"/>
                </a:solidFill>
                <a:latin typeface="Menlo-Regular" charset="0"/>
              </a:rPr>
              <a:t>opt_semi</a:t>
            </a:r>
            <a:endParaRPr lang="hr-HR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 | WHILE '('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')'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stmt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 | IF '('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')'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stmt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opt_else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 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| '{'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stmt_list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'}'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'='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assign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state.symbol_table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[p[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]] = </a:t>
            </a:r>
            <a:r>
              <a:rPr lang="en-US" sz="1000" dirty="0">
                <a:solidFill>
                  <a:srgbClr val="AA0D91"/>
                </a:solidFill>
                <a:latin typeface="Menlo-Regular" charset="0"/>
              </a:rPr>
              <a:t>None</a:t>
            </a:r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get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get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state.symbol_table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[p[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]] = </a:t>
            </a:r>
            <a:r>
              <a:rPr lang="en-US" sz="1000" dirty="0">
                <a:solidFill>
                  <a:srgbClr val="AA0D91"/>
                </a:solidFill>
                <a:latin typeface="Menlo-Regular" charset="0"/>
              </a:rPr>
              <a:t>None</a:t>
            </a:r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put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put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</a:t>
            </a:r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p[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'while'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while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5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if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if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5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6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'{'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block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else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>
                <a:solidFill>
                  <a:srgbClr val="AA0D91"/>
                </a:solidFill>
                <a:latin typeface="Menlo-Regular" charset="0"/>
              </a:rPr>
              <a:t>raise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ValueError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"unexpected symbol {}"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.format(p[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]))</a:t>
            </a:r>
          </a:p>
          <a:p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118100" y="1155700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cuppa1_frontend_gram.py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3100" y="2006600"/>
            <a:ext cx="203132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p_opt_else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opt_else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ELSE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stmt</a:t>
            </a:r>
            <a:endParaRPr lang="en-US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     |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empty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== 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else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AA0D91"/>
                </a:solidFill>
                <a:latin typeface="Menlo-Regular" charset="0"/>
              </a:rPr>
              <a:t>else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5778500" y="3886200"/>
            <a:ext cx="1338828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p_empty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en-US" sz="1000" dirty="0">
                <a:solidFill>
                  <a:srgbClr val="1C00CF"/>
                </a:solidFill>
                <a:latin typeface="Menlo-Regular" charset="0"/>
              </a:rPr>
              <a:t>'empty :'</a:t>
            </a:r>
            <a:endParaRPr lang="en-US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nil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,)</a:t>
            </a:r>
          </a:p>
          <a:p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5638800" y="4902200"/>
            <a:ext cx="25699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Consider:</a:t>
            </a:r>
          </a:p>
          <a:p>
            <a:r>
              <a:rPr lang="en-US" sz="1000" dirty="0" err="1"/>
              <a:t>stmt</a:t>
            </a:r>
            <a:r>
              <a:rPr lang="en-US" sz="1000" dirty="0"/>
              <a:t> : ID '=' </a:t>
            </a:r>
            <a:r>
              <a:rPr lang="en-US" sz="1000" dirty="0" err="1"/>
              <a:t>exp</a:t>
            </a:r>
            <a:r>
              <a:rPr lang="en-US" sz="1000" dirty="0"/>
              <a:t> </a:t>
            </a:r>
            <a:r>
              <a:rPr lang="en-US" sz="1000" dirty="0" err="1"/>
              <a:t>opt_semi</a:t>
            </a:r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Gives rise to the following actions:</a:t>
            </a:r>
          </a:p>
          <a:p>
            <a:r>
              <a:rPr lang="en-US" sz="1000" dirty="0">
                <a:solidFill>
                  <a:prstClr val="black"/>
                </a:solidFill>
                <a:latin typeface="Courier" charset="0"/>
              </a:rPr>
              <a:t>p[0] = 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(</a:t>
            </a:r>
            <a:r>
              <a:rPr lang="mr-IN" sz="1000" dirty="0">
                <a:solidFill>
                  <a:srgbClr val="A90E1A"/>
                </a:solidFill>
                <a:latin typeface="Courier" charset="0"/>
              </a:rPr>
              <a:t>'</a:t>
            </a:r>
            <a:r>
              <a:rPr lang="mr-IN" sz="1000" dirty="0" err="1">
                <a:solidFill>
                  <a:srgbClr val="A90E1A"/>
                </a:solidFill>
                <a:latin typeface="Courier" charset="0"/>
              </a:rPr>
              <a:t>assign</a:t>
            </a:r>
            <a:r>
              <a:rPr lang="mr-IN" sz="1000" dirty="0">
                <a:solidFill>
                  <a:srgbClr val="A90E1A"/>
                </a:solidFill>
                <a:latin typeface="Courier" charset="0"/>
              </a:rPr>
              <a:t>'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, </a:t>
            </a:r>
            <a:r>
              <a:rPr lang="mr-IN" sz="1000" dirty="0" err="1">
                <a:solidFill>
                  <a:prstClr val="black"/>
                </a:solidFill>
                <a:latin typeface="Courier" charset="0"/>
              </a:rPr>
              <a:t>p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mr-IN" sz="1000" dirty="0">
                <a:solidFill>
                  <a:srgbClr val="107902"/>
                </a:solidFill>
                <a:latin typeface="Courier" charset="0"/>
              </a:rPr>
              <a:t>1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], </a:t>
            </a:r>
            <a:r>
              <a:rPr lang="mr-IN" sz="1000" dirty="0" err="1">
                <a:solidFill>
                  <a:prstClr val="black"/>
                </a:solidFill>
                <a:latin typeface="Courier" charset="0"/>
              </a:rPr>
              <a:t>p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[</a:t>
            </a:r>
            <a:r>
              <a:rPr lang="mr-IN" sz="1000" dirty="0">
                <a:solidFill>
                  <a:srgbClr val="107902"/>
                </a:solidFill>
                <a:latin typeface="Courier" charset="0"/>
              </a:rPr>
              <a:t>3</a:t>
            </a:r>
            <a:r>
              <a:rPr lang="mr-IN" sz="1000" dirty="0">
                <a:solidFill>
                  <a:prstClr val="black"/>
                </a:solidFill>
                <a:latin typeface="Courier" charset="0"/>
              </a:rPr>
              <a:t>])</a:t>
            </a:r>
            <a:endParaRPr lang="en-US" sz="1000" dirty="0">
              <a:solidFill>
                <a:prstClr val="black"/>
              </a:solidFill>
              <a:latin typeface="Courier" charset="0"/>
            </a:endParaRPr>
          </a:p>
          <a:p>
            <a:r>
              <a:rPr lang="en-US" sz="1000" dirty="0" err="1">
                <a:solidFill>
                  <a:prstClr val="black"/>
                </a:solidFill>
                <a:latin typeface="Courier" charset="0"/>
              </a:rPr>
              <a:t>state.symbol_table</a:t>
            </a:r>
            <a:r>
              <a:rPr lang="en-US" sz="1000" dirty="0">
                <a:solidFill>
                  <a:prstClr val="black"/>
                </a:solidFill>
                <a:latin typeface="Courier" charset="0"/>
              </a:rPr>
              <a:t>[p[</a:t>
            </a:r>
            <a:r>
              <a:rPr lang="en-US" sz="1000" dirty="0">
                <a:solidFill>
                  <a:srgbClr val="107902"/>
                </a:solidFill>
                <a:latin typeface="Courier" charset="0"/>
              </a:rPr>
              <a:t>1</a:t>
            </a:r>
            <a:r>
              <a:rPr lang="en-US" sz="1000" dirty="0">
                <a:solidFill>
                  <a:prstClr val="black"/>
                </a:solidFill>
                <a:latin typeface="Courier" charset="0"/>
              </a:rPr>
              <a:t>]] = </a:t>
            </a:r>
            <a:r>
              <a:rPr lang="en-US" sz="1000" b="1" dirty="0">
                <a:solidFill>
                  <a:srgbClr val="0F7001"/>
                </a:solidFill>
                <a:latin typeface="Courier-Bold" charset="0"/>
              </a:rPr>
              <a:t>None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511300" y="6400800"/>
            <a:ext cx="453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Consider the rule: IF '(' </a:t>
            </a:r>
            <a:r>
              <a:rPr lang="en-US" sz="1000" dirty="0" err="1"/>
              <a:t>exp</a:t>
            </a:r>
            <a:r>
              <a:rPr lang="en-US" sz="1000" dirty="0"/>
              <a:t> ')' </a:t>
            </a:r>
            <a:r>
              <a:rPr lang="en-US" sz="1000" dirty="0" err="1"/>
              <a:t>stmt</a:t>
            </a:r>
            <a:r>
              <a:rPr lang="en-US" sz="1000" dirty="0"/>
              <a:t> </a:t>
            </a:r>
            <a:r>
              <a:rPr lang="en-US" sz="1000" dirty="0" err="1"/>
              <a:t>opt_else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What does the tuple tree look like for the various shapes of the ‘if’ statement?</a:t>
            </a:r>
          </a:p>
        </p:txBody>
      </p:sp>
    </p:spTree>
    <p:extLst>
      <p:ext uri="{BB962C8B-B14F-4D97-AF65-F5344CB8AC3E}">
        <p14:creationId xmlns:p14="http://schemas.microsoft.com/office/powerpoint/2010/main" val="1465065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AST: Statement Lists &amp; Programs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18100" y="1155700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cuppa1_frontend_gram.py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701800"/>
            <a:ext cx="2323072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p_prog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    program : 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stmt_list</a:t>
            </a:r>
            <a:endParaRPr lang="en-US" sz="12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state.AST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=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84200" y="3124200"/>
            <a:ext cx="2973891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p_stmt_list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stmt_list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 : 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stmt</a:t>
            </a:r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C41A16"/>
                </a:solidFill>
                <a:latin typeface="Menlo-Regular" charset="0"/>
              </a:rPr>
              <a:t>stmt_list</a:t>
            </a:r>
            <a:endParaRPr lang="en-US" sz="12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              | </a:t>
            </a:r>
            <a:r>
              <a:rPr lang="mr-IN" sz="1200" dirty="0" err="1">
                <a:solidFill>
                  <a:srgbClr val="C41A16"/>
                </a:solidFill>
                <a:latin typeface="Menlo-Regular" charset="0"/>
              </a:rPr>
              <a:t>empty</a:t>
            </a:r>
            <a:endParaRPr lang="mr-IN" sz="12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 err="1">
                <a:solidFill>
                  <a:srgbClr val="AA0D91"/>
                </a:solidFill>
                <a:latin typeface="Menlo-Regular" charset="0"/>
              </a:rPr>
              <a:t>if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len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) == 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200" dirty="0" err="1">
                <a:solidFill>
                  <a:srgbClr val="1C00CF"/>
                </a:solidFill>
                <a:latin typeface="Menlo-Regular" charset="0"/>
              </a:rPr>
              <a:t>seq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 err="1">
                <a:solidFill>
                  <a:srgbClr val="AA0D91"/>
                </a:solidFill>
                <a:latin typeface="Menlo-Regular" charset="0"/>
              </a:rPr>
              <a:t>elif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(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len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) == 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):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   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 =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</a:t>
            </a:r>
          </a:p>
          <a:p>
            <a:endParaRPr lang="mr-IN" sz="1200" dirty="0">
              <a:solidFill>
                <a:srgbClr val="000000"/>
              </a:solidFill>
              <a:latin typeface="Menlo-Regula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2300" y="5448300"/>
            <a:ext cx="1630575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Menlo-Regular" charset="0"/>
              </a:rPr>
              <a:t>p_empty</a:t>
            </a:r>
            <a:r>
              <a:rPr lang="en-US" sz="12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200" dirty="0">
                <a:solidFill>
                  <a:srgbClr val="C41A16"/>
                </a:solidFill>
                <a:latin typeface="Menlo-Regular" charset="0"/>
              </a:rPr>
              <a:t>    empty :</a:t>
            </a:r>
          </a:p>
          <a:p>
            <a:r>
              <a:rPr lang="mr-IN" sz="12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2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2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200" dirty="0" err="1">
                <a:solidFill>
                  <a:srgbClr val="1C00CF"/>
                </a:solidFill>
                <a:latin typeface="Menlo-Regular" charset="0"/>
              </a:rPr>
              <a:t>nil</a:t>
            </a:r>
            <a:r>
              <a:rPr lang="mr-IN" sz="12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200" dirty="0">
                <a:solidFill>
                  <a:srgbClr val="000000"/>
                </a:solidFill>
                <a:latin typeface="Menlo-Regular" charset="0"/>
              </a:rPr>
              <a:t>,)</a:t>
            </a:r>
          </a:p>
        </p:txBody>
      </p:sp>
      <p:sp>
        <p:nvSpPr>
          <p:cNvPr id="12" name="Left Arrow 11"/>
          <p:cNvSpPr/>
          <p:nvPr/>
        </p:nvSpPr>
        <p:spPr bwMode="auto">
          <a:xfrm>
            <a:off x="2932672" y="4191000"/>
            <a:ext cx="801128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51300" y="4165600"/>
            <a:ext cx="2864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Statement lists are ‘nil’ terminated</a:t>
            </a:r>
          </a:p>
          <a:p>
            <a:r>
              <a:rPr lang="en-US" dirty="0"/>
              <a:t>‘</a:t>
            </a:r>
            <a:r>
              <a:rPr lang="en-US" dirty="0" err="1"/>
              <a:t>seq</a:t>
            </a:r>
            <a:r>
              <a:rPr lang="en-US" dirty="0"/>
              <a:t>’ terms.</a:t>
            </a:r>
          </a:p>
        </p:txBody>
      </p:sp>
      <p:sp>
        <p:nvSpPr>
          <p:cNvPr id="14" name="Left Arrow 13"/>
          <p:cNvSpPr/>
          <p:nvPr/>
        </p:nvSpPr>
        <p:spPr bwMode="auto">
          <a:xfrm>
            <a:off x="2438400" y="2438400"/>
            <a:ext cx="801128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68700" y="2349500"/>
            <a:ext cx="322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</a:t>
            </a:r>
            <a:r>
              <a:rPr lang="en-US"/>
              <a:t>the constructed </a:t>
            </a:r>
            <a:r>
              <a:rPr lang="en-US" dirty="0"/>
              <a:t>AST in the state!</a:t>
            </a:r>
          </a:p>
        </p:txBody>
      </p:sp>
    </p:spTree>
    <p:extLst>
      <p:ext uri="{BB962C8B-B14F-4D97-AF65-F5344CB8AC3E}">
        <p14:creationId xmlns:p14="http://schemas.microsoft.com/office/powerpoint/2010/main" val="196401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AST: Expressions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18100" y="457200"/>
            <a:ext cx="16706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cuppa1_frontend_gram.py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3700" y="1612900"/>
            <a:ext cx="172354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p_binop_exp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PLUS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en-US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|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MINUS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es-ES_tradnl" sz="1000" dirty="0">
                <a:solidFill>
                  <a:srgbClr val="C41A16"/>
                </a:solidFill>
                <a:latin typeface="Menlo-Regular" charset="0"/>
              </a:rPr>
              <a:t>    | </a:t>
            </a:r>
            <a:r>
              <a:rPr lang="es-ES_tradnl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s-ES_tradnl" sz="1000" dirty="0">
                <a:solidFill>
                  <a:srgbClr val="C41A16"/>
                </a:solidFill>
                <a:latin typeface="Menlo-Regular" charset="0"/>
              </a:rPr>
              <a:t> TIMES </a:t>
            </a:r>
            <a:r>
              <a:rPr lang="es-ES_tradnl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es-ES_tradnl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|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DIVIDE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|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EQ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    |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LE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mr-IN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3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995521"/>
            <a:ext cx="5801588" cy="57861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  <a:endParaRPr lang="uk-UA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p_integer_exp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INTEGER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integer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int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(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]))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  <a:endParaRPr lang="uk-UA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p_id_exp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ro-RO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ro-RO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ro-RO" sz="1000" dirty="0">
                <a:solidFill>
                  <a:srgbClr val="C41A16"/>
                </a:solidFill>
                <a:latin typeface="Menlo-Regular" charset="0"/>
              </a:rPr>
              <a:t> : ID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id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1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  <a:endParaRPr lang="uk-UA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p_paren_exp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: '(' </a:t>
            </a:r>
            <a:r>
              <a:rPr lang="mr-IN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')'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paren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</a:p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  <a:endParaRPr lang="uk-UA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p_uminus_exp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MINUS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%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prec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UMINUS</a:t>
            </a: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uminus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  <a:endParaRPr lang="uk-UA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en-US" sz="1000" dirty="0" err="1">
                <a:solidFill>
                  <a:srgbClr val="AA0D91"/>
                </a:solidFill>
                <a:latin typeface="Menlo-Regular" charset="0"/>
              </a:rPr>
              <a:t>def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Menlo-Regular" charset="0"/>
              </a:rPr>
              <a:t>p_not_exp</a:t>
            </a:r>
            <a:r>
              <a:rPr lang="en-US" sz="1000" dirty="0">
                <a:solidFill>
                  <a:srgbClr val="000000"/>
                </a:solidFill>
                <a:latin typeface="Menlo-Regular" charset="0"/>
              </a:rPr>
              <a:t>(p):</a:t>
            </a: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'''</a:t>
            </a:r>
          </a:p>
          <a:p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  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r>
              <a:rPr lang="en-US" sz="1000" dirty="0">
                <a:solidFill>
                  <a:srgbClr val="C41A16"/>
                </a:solidFill>
                <a:latin typeface="Menlo-Regular" charset="0"/>
              </a:rPr>
              <a:t> : NOT </a:t>
            </a:r>
            <a:r>
              <a:rPr lang="en-US" sz="1000" dirty="0" err="1">
                <a:solidFill>
                  <a:srgbClr val="C41A16"/>
                </a:solidFill>
                <a:latin typeface="Menlo-Regular" charset="0"/>
              </a:rPr>
              <a:t>exp</a:t>
            </a:r>
            <a:endParaRPr lang="en-US" sz="1000" dirty="0">
              <a:solidFill>
                <a:srgbClr val="C41A16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C41A16"/>
                </a:solidFill>
                <a:latin typeface="Menlo-Regular" charset="0"/>
              </a:rPr>
              <a:t>    '''</a:t>
            </a:r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   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0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 = (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 err="1">
                <a:solidFill>
                  <a:srgbClr val="1C00CF"/>
                </a:solidFill>
                <a:latin typeface="Menlo-Regular" charset="0"/>
              </a:rPr>
              <a:t>not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'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, </a:t>
            </a:r>
            <a:r>
              <a:rPr lang="mr-IN" sz="1000" dirty="0" err="1">
                <a:solidFill>
                  <a:srgbClr val="000000"/>
                </a:solidFill>
                <a:latin typeface="Menlo-Regular" charset="0"/>
              </a:rPr>
              <a:t>p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[</a:t>
            </a:r>
            <a:r>
              <a:rPr lang="mr-IN" sz="1000" dirty="0">
                <a:solidFill>
                  <a:srgbClr val="1C00CF"/>
                </a:solidFill>
                <a:latin typeface="Menlo-Regular" charset="0"/>
              </a:rPr>
              <a:t>2</a:t>
            </a:r>
            <a:r>
              <a:rPr lang="mr-IN" sz="1000" dirty="0">
                <a:solidFill>
                  <a:srgbClr val="000000"/>
                </a:solidFill>
                <a:latin typeface="Menlo-Regular" charset="0"/>
              </a:rPr>
              <a:t>])</a:t>
            </a:r>
          </a:p>
          <a:p>
            <a:endParaRPr lang="mr-IN" sz="1000" dirty="0">
              <a:solidFill>
                <a:srgbClr val="000000"/>
              </a:solidFill>
              <a:latin typeface="Menlo-Regular" charset="0"/>
            </a:endParaRPr>
          </a:p>
          <a:p>
            <a:r>
              <a:rPr lang="uk-UA" sz="1000" dirty="0">
                <a:solidFill>
                  <a:srgbClr val="007400"/>
                </a:solidFill>
                <a:latin typeface="Menlo-Regular" charset="0"/>
              </a:rPr>
              <a:t>#########################################################################</a:t>
            </a:r>
          </a:p>
          <a:p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317500" y="3797300"/>
            <a:ext cx="18277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This should look familiar,</a:t>
            </a:r>
          </a:p>
          <a:p>
            <a:r>
              <a:rPr lang="en-US" sz="1000" dirty="0"/>
              <a:t>same structure as for the </a:t>
            </a:r>
            <a:br>
              <a:rPr lang="en-US" sz="1000" dirty="0"/>
            </a:br>
            <a:r>
              <a:rPr lang="en-US" sz="1000" dirty="0"/>
              <a:t>expressions in exp1bytecode</a:t>
            </a:r>
          </a:p>
          <a:p>
            <a:r>
              <a:rPr lang="en-US" sz="1000" dirty="0"/>
              <a:t>language.</a:t>
            </a:r>
          </a:p>
        </p:txBody>
      </p:sp>
    </p:spTree>
    <p:extLst>
      <p:ext uri="{BB962C8B-B14F-4D97-AF65-F5344CB8AC3E}">
        <p14:creationId xmlns:p14="http://schemas.microsoft.com/office/powerpoint/2010/main" val="806816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Frontend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6019800" cy="1199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2730500"/>
            <a:ext cx="6642100" cy="36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Frontend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45998"/>
            <a:ext cx="5943600" cy="41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9387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Frontend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22500"/>
            <a:ext cx="63373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37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BC4D-281D-C64F-A48E-D70871C8B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FFF63-3903-C747-827B-8C6E10F1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 5</a:t>
            </a:r>
          </a:p>
        </p:txBody>
      </p:sp>
    </p:spTree>
    <p:extLst>
      <p:ext uri="{BB962C8B-B14F-4D97-AF65-F5344CB8AC3E}">
        <p14:creationId xmlns:p14="http://schemas.microsoft.com/office/powerpoint/2010/main" val="824977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Frontend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6300"/>
            <a:ext cx="78994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45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Frontend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387666"/>
            <a:ext cx="7543800" cy="32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49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ASTs: </a:t>
            </a:r>
            <a:br>
              <a:rPr lang="en-US" dirty="0"/>
            </a:br>
            <a:r>
              <a:rPr lang="en-US" dirty="0"/>
              <a:t>Tree Walking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recursive structure of trees gives rise to an elegant way of processing trees: </a:t>
            </a:r>
            <a:r>
              <a:rPr lang="en-US" i="1" dirty="0"/>
              <a:t>tree walking</a:t>
            </a:r>
            <a:r>
              <a:rPr lang="en-US" dirty="0"/>
              <a:t>. </a:t>
            </a:r>
          </a:p>
          <a:p>
            <a:r>
              <a:rPr lang="en-US" dirty="0"/>
              <a:t>A tree walker typically starts at the root node and traverses the tree in a depth first manner.</a:t>
            </a:r>
          </a:p>
        </p:txBody>
      </p:sp>
    </p:spTree>
    <p:extLst>
      <p:ext uri="{BB962C8B-B14F-4D97-AF65-F5344CB8AC3E}">
        <p14:creationId xmlns:p14="http://schemas.microsoft.com/office/powerpoint/2010/main" val="1783287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ASTs: </a:t>
            </a:r>
            <a:br>
              <a:rPr lang="en-US" dirty="0"/>
            </a:br>
            <a:r>
              <a:rPr lang="en-US" dirty="0"/>
              <a:t>Tree Walking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1676400"/>
            <a:ext cx="1996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following: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14600"/>
            <a:ext cx="2536048" cy="2444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059" y="2590800"/>
            <a:ext cx="5962650" cy="616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059" y="3500604"/>
            <a:ext cx="5962650" cy="18644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33F8BF-BBE0-D242-9C7A-86D2FFD24FE6}"/>
              </a:ext>
            </a:extLst>
          </p:cNvPr>
          <p:cNvSpPr txBox="1"/>
          <p:nvPr/>
        </p:nvSpPr>
        <p:spPr>
          <a:xfrm>
            <a:off x="3675888" y="2240280"/>
            <a:ext cx="6575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3*2+4</a:t>
            </a:r>
          </a:p>
        </p:txBody>
      </p:sp>
    </p:spTree>
    <p:extLst>
      <p:ext uri="{BB962C8B-B14F-4D97-AF65-F5344CB8AC3E}">
        <p14:creationId xmlns:p14="http://schemas.microsoft.com/office/powerpoint/2010/main" val="516246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ASTs: </a:t>
            </a:r>
            <a:br>
              <a:rPr lang="en-US" dirty="0"/>
            </a:br>
            <a:r>
              <a:rPr lang="en-US" dirty="0"/>
              <a:t>Tree Walking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530"/>
          <a:stretch/>
        </p:blipFill>
        <p:spPr>
          <a:xfrm>
            <a:off x="152400" y="914400"/>
            <a:ext cx="3810000" cy="4273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2268"/>
          <a:stretch/>
        </p:blipFill>
        <p:spPr>
          <a:xfrm>
            <a:off x="5292725" y="2186261"/>
            <a:ext cx="2393950" cy="11167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1202" r="3700"/>
          <a:stretch/>
        </p:blipFill>
        <p:spPr>
          <a:xfrm>
            <a:off x="3810000" y="4744882"/>
            <a:ext cx="5257800" cy="207501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27950" y="1071450"/>
            <a:ext cx="36757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simple tree walker for our expression tree</a:t>
            </a:r>
          </a:p>
        </p:txBody>
      </p:sp>
    </p:spTree>
    <p:extLst>
      <p:ext uri="{BB962C8B-B14F-4D97-AF65-F5344CB8AC3E}">
        <p14:creationId xmlns:p14="http://schemas.microsoft.com/office/powerpoint/2010/main" val="1838821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ASTs: </a:t>
            </a:r>
            <a:br>
              <a:rPr lang="en-US" dirty="0"/>
            </a:br>
            <a:r>
              <a:rPr lang="en-US" dirty="0"/>
              <a:t>Tree Walking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27950" y="1071450"/>
            <a:ext cx="36757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simple tree walker for our expression tree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953000"/>
            <a:ext cx="3048000" cy="787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1905000"/>
            <a:ext cx="5962650" cy="6162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814804"/>
            <a:ext cx="5962650" cy="18644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01700" y="6057900"/>
            <a:ext cx="3403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just interpreted the expression tree!!!</a:t>
            </a:r>
          </a:p>
        </p:txBody>
      </p:sp>
    </p:spTree>
    <p:extLst>
      <p:ext uri="{BB962C8B-B14F-4D97-AF65-F5344CB8AC3E}">
        <p14:creationId xmlns:p14="http://schemas.microsoft.com/office/powerpoint/2010/main" val="1619257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ASTs: </a:t>
            </a:r>
            <a:br>
              <a:rPr lang="en-US" dirty="0"/>
            </a:br>
            <a:r>
              <a:rPr lang="en-US" dirty="0"/>
              <a:t>Tree Walking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Notice that this scheme mimics what we did in the syntax directed interpretation schema,</a:t>
            </a:r>
          </a:p>
          <a:p>
            <a:r>
              <a:rPr lang="en-US" dirty="0"/>
              <a:t>But now we interpret an expression tree rather than the implicit tree constructed by the parser.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27950" y="1071450"/>
            <a:ext cx="367575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 simple tree walker for our expression tree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14530"/>
          <a:stretch/>
        </p:blipFill>
        <p:spPr>
          <a:xfrm>
            <a:off x="228600" y="1981200"/>
            <a:ext cx="3810000" cy="42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5955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Walkers are </a:t>
            </a:r>
            <a:r>
              <a:rPr lang="en-US" dirty="0" err="1"/>
              <a:t>Plug'n</a:t>
            </a:r>
            <a:r>
              <a:rPr lang="en-US" dirty="0"/>
              <a:t> Play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25253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Tree walkers exist completely separately from the AST.</a:t>
            </a:r>
          </a:p>
          <a:p>
            <a:r>
              <a:rPr lang="en-US" dirty="0"/>
              <a:t>Tree walkers plug into the AST and process it using their node functions.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025" y="2971800"/>
            <a:ext cx="4746375" cy="362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5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 Walkers are </a:t>
            </a:r>
            <a:r>
              <a:rPr lang="en-US" dirty="0" err="1"/>
              <a:t>Plug'n</a:t>
            </a:r>
            <a:r>
              <a:rPr lang="en-US" dirty="0"/>
              <a:t> Play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25253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There is nothing to prevent us from plugging in multiple walkers during the processing of an AST, each performing a distinct phase of the processing.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298825"/>
            <a:ext cx="5448300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43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Interpreter for Cuppa1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9" y="2438400"/>
            <a:ext cx="7287491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1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 Syntax Trees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1023937"/>
          </a:xfrm>
        </p:spPr>
        <p:txBody>
          <a:bodyPr/>
          <a:lstStyle/>
          <a:p>
            <a:r>
              <a:rPr lang="en-US" sz="2600"/>
              <a:t>One way to think about ASTs is as parse trees with all the derivation information deleted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" y="2757745"/>
            <a:ext cx="7226300" cy="371925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Interpreter for Cuppa1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1701800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cuppa1_interp_walk.py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24000"/>
            <a:ext cx="5043714" cy="4953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8142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Interpreter for Cuppa1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13092" y="1171417"/>
            <a:ext cx="14879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cuppa1_interp_walk.py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14500"/>
            <a:ext cx="3219450" cy="12799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935" y="3291266"/>
            <a:ext cx="3099179" cy="1384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4972428"/>
            <a:ext cx="2997200" cy="16833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1524000"/>
            <a:ext cx="4508500" cy="3884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5010103"/>
            <a:ext cx="2628900" cy="16710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197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Interpreter for Cuppa1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3800" y="1701800"/>
            <a:ext cx="11608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cuppa1_interp.py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0" y="1524000"/>
            <a:ext cx="3605770" cy="4889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003" y="2257583"/>
            <a:ext cx="3087593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594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Pretty Printer with a Twist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44529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pretty printer will do the following things:</a:t>
            </a:r>
          </a:p>
          <a:p>
            <a:pPr lvl="1"/>
            <a:r>
              <a:rPr lang="en-US" dirty="0"/>
              <a:t>It will read the Cuppa1 programs and construct an AST</a:t>
            </a:r>
          </a:p>
          <a:p>
            <a:pPr lvl="1"/>
            <a:r>
              <a:rPr lang="en-US" dirty="0"/>
              <a:t>It will compute whether a particular variable is used in the program</a:t>
            </a:r>
          </a:p>
          <a:p>
            <a:pPr lvl="1"/>
            <a:r>
              <a:rPr lang="en-US" dirty="0"/>
              <a:t>It will output a pretty printed version of the input script but </a:t>
            </a:r>
            <a:r>
              <a:rPr lang="en-US" u="sng" dirty="0"/>
              <a:t>will flag assignment/get statements to variables which are not used in the program</a:t>
            </a:r>
          </a:p>
          <a:p>
            <a:pPr marL="0" indent="0">
              <a:buNone/>
            </a:pPr>
            <a:endParaRPr lang="en-US" sz="2000" dirty="0">
              <a:latin typeface="Wingdings"/>
              <a:ea typeface="Wingdings"/>
              <a:cs typeface="Wingdings"/>
              <a:sym typeface="Wingdings"/>
            </a:endParaRPr>
          </a:p>
          <a:p>
            <a:pPr marL="0" indent="0">
              <a:buNone/>
            </a:pPr>
            <a:r>
              <a:rPr lang="en-US" sz="2000" dirty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This cannot be accomplished in a syntax directed manner </a:t>
            </a:r>
            <a:r>
              <a:rPr lang="mr-IN" sz="2000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–</a:t>
            </a:r>
            <a:r>
              <a:rPr lang="en-US" sz="2000" dirty="0">
                <a:solidFill>
                  <a:srgbClr val="FF0000"/>
                </a:solidFill>
                <a:ea typeface="Wingdings"/>
                <a:cs typeface="Wingdings"/>
                <a:sym typeface="Wingdings"/>
              </a:rPr>
              <a:t> therefore we need the AST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PrettyPrinting</a:t>
            </a:r>
            <a:r>
              <a:rPr lang="en-US" dirty="0"/>
              <a:t> the Language</a:t>
            </a: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5572125" y="1447800"/>
            <a:ext cx="1438275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dirty="0"/>
              <a:t>// list of integers</a:t>
            </a:r>
          </a:p>
          <a:p>
            <a:r>
              <a:rPr lang="en-US" dirty="0"/>
              <a:t>get x;</a:t>
            </a:r>
          </a:p>
          <a:p>
            <a:r>
              <a:rPr lang="en-US" dirty="0" err="1"/>
              <a:t>i</a:t>
            </a:r>
            <a:r>
              <a:rPr lang="en-US" dirty="0"/>
              <a:t> = x;</a:t>
            </a:r>
          </a:p>
          <a:p>
            <a:r>
              <a:rPr lang="en-US" dirty="0"/>
              <a:t>while (1 &lt;= x) {</a:t>
            </a:r>
          </a:p>
          <a:p>
            <a:r>
              <a:rPr lang="en-US" dirty="0"/>
              <a:t>       put x;</a:t>
            </a:r>
          </a:p>
          <a:p>
            <a:r>
              <a:rPr lang="en-US" dirty="0"/>
              <a:t>       x = x - 1;</a:t>
            </a:r>
          </a:p>
          <a:p>
            <a:r>
              <a:rPr lang="en-US" dirty="0"/>
              <a:t>}</a:t>
            </a:r>
          </a:p>
        </p:txBody>
      </p: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5334000" y="3429000"/>
            <a:ext cx="2125663" cy="2519363"/>
            <a:chOff x="3696" y="2400"/>
            <a:chExt cx="1339" cy="1587"/>
          </a:xfrm>
        </p:grpSpPr>
        <p:sp>
          <p:nvSpPr>
            <p:cNvPr id="8198" name="Text Box 6"/>
            <p:cNvSpPr txBox="1">
              <a:spLocks noChangeArrowheads="1"/>
            </p:cNvSpPr>
            <p:nvPr/>
          </p:nvSpPr>
          <p:spPr bwMode="auto">
            <a:xfrm>
              <a:off x="3696" y="2985"/>
              <a:ext cx="1339" cy="100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/>
                <a:t>get x</a:t>
              </a:r>
            </a:p>
            <a:p>
              <a:r>
                <a:rPr lang="en-US"/>
                <a:t>i = x</a:t>
              </a:r>
              <a:r>
                <a:rPr lang="en-US">
                  <a:solidFill>
                    <a:srgbClr val="FF0000"/>
                  </a:solidFill>
                </a:rPr>
                <a:t>  // -- var i unused -- </a:t>
              </a:r>
            </a:p>
            <a:p>
              <a:r>
                <a:rPr lang="en-US"/>
                <a:t>while ( 1 &lt;= x )</a:t>
              </a:r>
            </a:p>
            <a:p>
              <a:r>
                <a:rPr lang="en-US"/>
                <a:t>{</a:t>
              </a:r>
            </a:p>
            <a:p>
              <a:r>
                <a:rPr lang="en-US"/>
                <a:t>     put x</a:t>
              </a:r>
            </a:p>
            <a:p>
              <a:r>
                <a:rPr lang="en-US"/>
                <a:t>     x = x - 1</a:t>
              </a:r>
            </a:p>
            <a:p>
              <a:r>
                <a:rPr lang="en-US"/>
                <a:t>}</a:t>
              </a:r>
            </a:p>
          </p:txBody>
        </p:sp>
        <p:sp>
          <p:nvSpPr>
            <p:cNvPr id="8199" name="AutoShape 7"/>
            <p:cNvSpPr>
              <a:spLocks noChangeArrowheads="1"/>
            </p:cNvSpPr>
            <p:nvPr/>
          </p:nvSpPr>
          <p:spPr bwMode="auto">
            <a:xfrm>
              <a:off x="4176" y="2400"/>
              <a:ext cx="306" cy="432"/>
            </a:xfrm>
            <a:prstGeom prst="downArrow">
              <a:avLst>
                <a:gd name="adj1" fmla="val 50000"/>
                <a:gd name="adj2" fmla="val 35294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441325" y="6096000"/>
            <a:ext cx="8200457" cy="64633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sym typeface="Wingdings 2" charset="0"/>
              </a:rPr>
              <a:t> We need an IR because usage will always occur after definition – cannot be</a:t>
            </a:r>
            <a:br>
              <a:rPr lang="en-US" sz="1800" dirty="0">
                <a:sym typeface="Wingdings 2" charset="0"/>
              </a:rPr>
            </a:br>
            <a:r>
              <a:rPr lang="en-US" sz="1800" dirty="0">
                <a:sym typeface="Wingdings 2" charset="0"/>
              </a:rPr>
              <a:t>     handled by a syntax directed pretty printer.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435100"/>
            <a:ext cx="2438400" cy="45485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  <p:bldP spid="820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Pretty Printer is a Translator!</a:t>
            </a:r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57200" y="1719263"/>
            <a:ext cx="8229600" cy="2319337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The Pretty Printer with a Twist fits neatly into our translator class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Read input file and construct AST/Collect info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Generate output code, flagging unused assignments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3565" y="4114800"/>
            <a:ext cx="8605935" cy="923754"/>
            <a:chOff x="203826" y="1676400"/>
            <a:chExt cx="10073985" cy="1136928"/>
          </a:xfrm>
        </p:grpSpPr>
        <p:sp>
          <p:nvSpPr>
            <p:cNvPr id="11" name="TextBox 10"/>
            <p:cNvSpPr txBox="1"/>
            <p:nvPr/>
          </p:nvSpPr>
          <p:spPr>
            <a:xfrm>
              <a:off x="1885840" y="2064603"/>
              <a:ext cx="1447800" cy="71972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Syntax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23840" y="2140803"/>
              <a:ext cx="648371" cy="672525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47269" y="2140803"/>
              <a:ext cx="648371" cy="672525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03826" y="2209801"/>
              <a:ext cx="906907" cy="56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Program</a:t>
              </a:r>
              <a:br>
                <a:rPr lang="en-US" sz="1200" dirty="0"/>
              </a:br>
              <a:r>
                <a:rPr lang="en-US" sz="1200" dirty="0"/>
                <a:t>Text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167640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IR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191440" y="2064603"/>
              <a:ext cx="1582120" cy="71972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Semantic</a:t>
              </a:r>
            </a:p>
            <a:p>
              <a:pPr algn="ctr"/>
              <a:r>
                <a:rPr lang="en-US" dirty="0"/>
                <a:t>Analysis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87189" y="2140803"/>
              <a:ext cx="648371" cy="672525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943600" y="1676400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IR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7514" y="2039759"/>
              <a:ext cx="1810719" cy="719724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Code</a:t>
              </a:r>
            </a:p>
            <a:p>
              <a:pPr algn="ctr"/>
              <a:r>
                <a:rPr lang="en-US" dirty="0"/>
                <a:t>Generation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590634" y="2115959"/>
              <a:ext cx="648371" cy="672525"/>
            </a:xfrm>
            <a:prstGeom prst="righ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260163" y="2161679"/>
              <a:ext cx="1017648" cy="568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dirty="0"/>
                <a:t>Target</a:t>
              </a:r>
              <a:br>
                <a:rPr lang="en-US" sz="1200" dirty="0"/>
              </a:br>
              <a:r>
                <a:rPr lang="en-US" sz="1200" dirty="0"/>
                <a:t>Language</a:t>
              </a:r>
            </a:p>
          </p:txBody>
        </p:sp>
      </p:grpSp>
      <p:cxnSp>
        <p:nvCxnSpPr>
          <p:cNvPr id="5" name="Straight Arrow Connector 4"/>
          <p:cNvCxnSpPr/>
          <p:nvPr/>
        </p:nvCxnSpPr>
        <p:spPr bwMode="auto">
          <a:xfrm flipH="1" flipV="1">
            <a:off x="4572000" y="5105400"/>
            <a:ext cx="279640" cy="533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581400" y="5715000"/>
            <a:ext cx="2829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Variable definition/usage </a:t>
            </a:r>
            <a:r>
              <a:rPr lang="en-US" dirty="0"/>
              <a:t>analysis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Printer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981200"/>
            <a:ext cx="5981700" cy="30007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1400" y="5816600"/>
            <a:ext cx="2300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Frontend + 2 Tree Walkers</a:t>
            </a:r>
          </a:p>
        </p:txBody>
      </p:sp>
    </p:spTree>
    <p:extLst>
      <p:ext uri="{BB962C8B-B14F-4D97-AF65-F5344CB8AC3E}">
        <p14:creationId xmlns:p14="http://schemas.microsoft.com/office/powerpoint/2010/main" val="2104832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PP1: Variable Usage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first pass of the pretty printer walks the AST and looks for variables in expressions</a:t>
            </a:r>
          </a:p>
          <a:p>
            <a:pPr lvl="1"/>
            <a:r>
              <a:rPr lang="en-US" dirty="0"/>
              <a:t>only those count as usage points. </a:t>
            </a:r>
          </a:p>
          <a:p>
            <a:r>
              <a:rPr lang="en-US" dirty="0"/>
              <a:t>A peek at the tree walker for the first pass,</a:t>
            </a:r>
            <a:br>
              <a:rPr lang="en-US" dirty="0"/>
            </a:br>
            <a:r>
              <a:rPr lang="en-US" dirty="0"/>
              <a:t>   cuppa1_pp1_walk.py</a:t>
            </a:r>
            <a:br>
              <a:rPr lang="en-US" dirty="0"/>
            </a:br>
            <a:r>
              <a:rPr lang="en-US" dirty="0"/>
              <a:t>shows that it literally just walks the tree doing nothing until it finds a variable in an expression. </a:t>
            </a:r>
          </a:p>
          <a:p>
            <a:r>
              <a:rPr lang="en-US" dirty="0"/>
              <a:t>If it finds a variable in an expression then the node function for </a:t>
            </a:r>
            <a:r>
              <a:rPr lang="en-US" dirty="0" err="1"/>
              <a:t>id_exp</a:t>
            </a:r>
            <a:r>
              <a:rPr lang="en-US" dirty="0"/>
              <a:t> marks the variable in the symbol table as used,</a:t>
            </a:r>
          </a:p>
        </p:txBody>
      </p:sp>
    </p:spTree>
    <p:extLst>
      <p:ext uri="{BB962C8B-B14F-4D97-AF65-F5344CB8AC3E}">
        <p14:creationId xmlns:p14="http://schemas.microsoft.com/office/powerpoint/2010/main" val="761094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PP1: Variable Usage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2819400" cy="1042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895600"/>
            <a:ext cx="2571750" cy="1172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95800"/>
            <a:ext cx="4425950" cy="13074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4144488" y="2980706"/>
            <a:ext cx="19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Just Walking the Tree!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2567" y="3549810"/>
            <a:ext cx="2978150" cy="732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9869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PP1: Variable Usage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05641"/>
            <a:ext cx="5511800" cy="14674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09600" y="2148441"/>
            <a:ext cx="6335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10" name="Up Arrow 9"/>
          <p:cNvSpPr/>
          <p:nvPr/>
        </p:nvSpPr>
        <p:spPr bwMode="auto">
          <a:xfrm rot="20081653">
            <a:off x="3371782" y="4017734"/>
            <a:ext cx="304800" cy="513773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89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Abstract Syntax Trees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600" dirty="0"/>
              <a:t>Because every valid program has a parse tree, it is always possible to construct an AST for every valid input program.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In this way ASTs are the IR of choice because it doesn</a:t>
            </a:r>
            <a:r>
              <a:rPr lang="en-US" sz="2600" dirty="0">
                <a:latin typeface="Arial"/>
              </a:rPr>
              <a:t>’</a:t>
            </a:r>
            <a:r>
              <a:rPr lang="en-US" sz="2600" dirty="0"/>
              <a:t>t matter how complex the input language, there will always be an AST representation.</a:t>
            </a:r>
          </a:p>
          <a:p>
            <a:pPr>
              <a:lnSpc>
                <a:spcPct val="90000"/>
              </a:lnSpc>
            </a:pPr>
            <a:r>
              <a:rPr lang="en-US" sz="2600" dirty="0"/>
              <a:t>Besides being derived from the parse tree, AST design typically follows three rules of thumb:</a:t>
            </a:r>
          </a:p>
          <a:p>
            <a:pPr lvl="1">
              <a:lnSpc>
                <a:spcPct val="90000"/>
              </a:lnSpc>
            </a:pPr>
            <a:r>
              <a:rPr lang="en-US" sz="2200" i="1" dirty="0"/>
              <a:t>Dense</a:t>
            </a:r>
            <a:r>
              <a:rPr lang="en-US" sz="2200" dirty="0"/>
              <a:t>: no unnecessary nodes</a:t>
            </a:r>
          </a:p>
          <a:p>
            <a:pPr lvl="1">
              <a:lnSpc>
                <a:spcPct val="90000"/>
              </a:lnSpc>
            </a:pPr>
            <a:r>
              <a:rPr lang="en-US" sz="2200" i="1" dirty="0"/>
              <a:t>Convenient</a:t>
            </a:r>
            <a:r>
              <a:rPr lang="en-US" sz="2200" dirty="0"/>
              <a:t>: easy to understand, easy to process</a:t>
            </a:r>
          </a:p>
          <a:p>
            <a:pPr lvl="1">
              <a:lnSpc>
                <a:spcPct val="90000"/>
              </a:lnSpc>
            </a:pPr>
            <a:r>
              <a:rPr lang="en-US" sz="2200" i="1" dirty="0"/>
              <a:t>Meaningful</a:t>
            </a:r>
            <a:r>
              <a:rPr lang="en-US" sz="2200" dirty="0"/>
              <a:t>: emphasize the operators, operands, and the relationship between them; emphasize the computations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PP1: Variable Usage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70973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Recall that when the frontend finds a definition of a variable as an</a:t>
            </a:r>
          </a:p>
          <a:p>
            <a:pPr lvl="1"/>
            <a:r>
              <a:rPr lang="en-US" dirty="0"/>
              <a:t>assignment statement or a</a:t>
            </a:r>
          </a:p>
          <a:p>
            <a:pPr lvl="1"/>
            <a:r>
              <a:rPr lang="en-US" dirty="0"/>
              <a:t>get statement </a:t>
            </a:r>
          </a:p>
          <a:p>
            <a:r>
              <a:rPr lang="en-US" dirty="0"/>
              <a:t>it enters the variable into the symbol table and initializes it with None.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89" y="3276600"/>
            <a:ext cx="3507211" cy="32766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Left Arrow 5"/>
          <p:cNvSpPr/>
          <p:nvPr/>
        </p:nvSpPr>
        <p:spPr bwMode="auto">
          <a:xfrm>
            <a:off x="5486400" y="5334000"/>
            <a:ext cx="457200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5496296" y="5943600"/>
            <a:ext cx="457200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616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PP1: Variable Usage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37141"/>
            <a:ext cx="4324350" cy="2149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4087662"/>
            <a:ext cx="4241800" cy="18923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62649" y="1876301"/>
            <a:ext cx="19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the tree walker</a:t>
            </a:r>
          </a:p>
        </p:txBody>
      </p:sp>
    </p:spTree>
    <p:extLst>
      <p:ext uri="{BB962C8B-B14F-4D97-AF65-F5344CB8AC3E}">
        <p14:creationId xmlns:p14="http://schemas.microsoft.com/office/powerpoint/2010/main" val="4743740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PP2: Pretty Print Tree Walker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110013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tree walker for the second pass walks the AST and compiles a formatted string that represents the pretty printed program.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00400"/>
            <a:ext cx="2667000" cy="17293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4648200" y="3555726"/>
            <a:ext cx="3267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 that programs are nil terminated</a:t>
            </a:r>
            <a:br>
              <a:rPr lang="en-US" dirty="0"/>
            </a:br>
            <a:r>
              <a:rPr lang="en-US" dirty="0" err="1"/>
              <a:t>Seq</a:t>
            </a:r>
            <a:r>
              <a:rPr lang="en-US" dirty="0"/>
              <a:t> lists of statements: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113" y="4267200"/>
            <a:ext cx="2184400" cy="1485900"/>
          </a:xfrm>
          <a:prstGeom prst="rect">
            <a:avLst/>
          </a:prstGeom>
        </p:spPr>
      </p:pic>
      <p:sp>
        <p:nvSpPr>
          <p:cNvPr id="7" name="Up Arrow 6"/>
          <p:cNvSpPr/>
          <p:nvPr/>
        </p:nvSpPr>
        <p:spPr bwMode="auto">
          <a:xfrm>
            <a:off x="2170216" y="4853583"/>
            <a:ext cx="228600" cy="457200"/>
          </a:xfrm>
          <a:prstGeom prst="up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9399" y="5450774"/>
            <a:ext cx="23920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Concatenate the string</a:t>
            </a:r>
          </a:p>
          <a:p>
            <a:r>
              <a:rPr lang="en-US" dirty="0"/>
              <a:t>for </a:t>
            </a:r>
            <a:r>
              <a:rPr lang="en-US" dirty="0" err="1"/>
              <a:t>stmt</a:t>
            </a:r>
            <a:r>
              <a:rPr lang="en-US" dirty="0"/>
              <a:t> with the string from </a:t>
            </a:r>
            <a:br>
              <a:rPr lang="en-US" dirty="0"/>
            </a:br>
            <a:r>
              <a:rPr lang="en-US" dirty="0"/>
              <a:t>the rest of the </a:t>
            </a:r>
            <a:r>
              <a:rPr lang="en-US" dirty="0" err="1"/>
              <a:t>Seq</a:t>
            </a:r>
            <a:r>
              <a:rPr lang="en-US" dirty="0"/>
              <a:t> list.</a:t>
            </a:r>
          </a:p>
        </p:txBody>
      </p:sp>
    </p:spTree>
    <p:extLst>
      <p:ext uri="{BB962C8B-B14F-4D97-AF65-F5344CB8AC3E}">
        <p14:creationId xmlns:p14="http://schemas.microsoft.com/office/powerpoint/2010/main" val="269085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PP2: Pretty Print Tree Walker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600200"/>
            <a:ext cx="3632200" cy="18847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6" y="4038600"/>
            <a:ext cx="4216400" cy="20539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948077"/>
            <a:ext cx="3937000" cy="16274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55023" y="6424551"/>
            <a:ext cx="6776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Indent() and </a:t>
            </a:r>
            <a:r>
              <a:rPr lang="en-US" dirty="0" err="1"/>
              <a:t>indent_level</a:t>
            </a:r>
            <a:r>
              <a:rPr lang="en-US" dirty="0"/>
              <a:t> keep track of the code indentation for formatting purposes.</a:t>
            </a:r>
          </a:p>
        </p:txBody>
      </p:sp>
    </p:spTree>
    <p:extLst>
      <p:ext uri="{BB962C8B-B14F-4D97-AF65-F5344CB8AC3E}">
        <p14:creationId xmlns:p14="http://schemas.microsoft.com/office/powerpoint/2010/main" val="1000493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Level Function of PP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3975677" cy="48782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5593278" y="2576945"/>
            <a:ext cx="1567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 level function</a:t>
            </a:r>
          </a:p>
        </p:txBody>
      </p:sp>
    </p:spTree>
    <p:extLst>
      <p:ext uri="{BB962C8B-B14F-4D97-AF65-F5344CB8AC3E}">
        <p14:creationId xmlns:p14="http://schemas.microsoft.com/office/powerpoint/2010/main" val="2637623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Cuppa1 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19400"/>
            <a:ext cx="7620000" cy="299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9397" y="2006930"/>
            <a:ext cx="21029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Testing the pretty printer</a:t>
            </a:r>
          </a:p>
        </p:txBody>
      </p:sp>
    </p:spTree>
    <p:extLst>
      <p:ext uri="{BB962C8B-B14F-4D97-AF65-F5344CB8AC3E}">
        <p14:creationId xmlns:p14="http://schemas.microsoft.com/office/powerpoint/2010/main" val="1803413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Assignment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Chap 5</a:t>
            </a:r>
          </a:p>
          <a:p>
            <a:r>
              <a:rPr lang="en-US"/>
              <a:t>Midterm </a:t>
            </a:r>
            <a:r>
              <a:rPr lang="en-US" dirty="0"/>
              <a:t>– see webpage.</a:t>
            </a:r>
          </a:p>
        </p:txBody>
      </p:sp>
    </p:spTree>
    <p:extLst>
      <p:ext uri="{BB962C8B-B14F-4D97-AF65-F5344CB8AC3E}">
        <p14:creationId xmlns:p14="http://schemas.microsoft.com/office/powerpoint/2010/main" val="1250824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 Representation of 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216693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A convenient way to represent AST nodes is with the following structure,</a:t>
            </a:r>
          </a:p>
          <a:p>
            <a:pPr lvl="1"/>
            <a:r>
              <a:rPr lang="en-US" dirty="0"/>
              <a:t>(TYPE [, child1, child2,...]) </a:t>
            </a:r>
          </a:p>
          <a:p>
            <a:r>
              <a:rPr lang="en-US" dirty="0"/>
              <a:t>A tree node is a tuple where the first component represents the type or name of the node followed by zero or more components each representing a child of the current node.</a:t>
            </a:r>
          </a:p>
          <a:p>
            <a:r>
              <a:rPr lang="en-US" dirty="0"/>
              <a:t>Consider the abstract syntax tree for + x - y x,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213225"/>
            <a:ext cx="2667000" cy="250190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>
            <a:off x="3429000" y="4953000"/>
            <a:ext cx="533400" cy="304800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60834" b="2149"/>
          <a:stretch/>
        </p:blipFill>
        <p:spPr>
          <a:xfrm>
            <a:off x="4584699" y="4249366"/>
            <a:ext cx="4223163" cy="5512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899" y="5029200"/>
            <a:ext cx="4533901" cy="124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69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Cuppa1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next language is a simple high-level language that supports structured programming with ‘if’ and ‘while’ statements.</a:t>
            </a:r>
          </a:p>
          <a:p>
            <a:r>
              <a:rPr lang="en-US" dirty="0"/>
              <a:t>However, it has no scoping and no explicit variable declarations.</a:t>
            </a:r>
          </a:p>
        </p:txBody>
      </p:sp>
    </p:spTree>
    <p:extLst>
      <p:ext uri="{BB962C8B-B14F-4D97-AF65-F5344CB8AC3E}">
        <p14:creationId xmlns:p14="http://schemas.microsoft.com/office/powerpoint/2010/main" val="37564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011686-B515-AE4B-9930-3D22F0C9C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828800"/>
            <a:ext cx="7712492" cy="4491210"/>
          </a:xfrm>
          <a:prstGeom prst="rect">
            <a:avLst/>
          </a:prstGeo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Cuppa1 </a:t>
            </a:r>
            <a:r>
              <a:rPr lang="en-US" dirty="0"/>
              <a:t>Language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81800" y="2909477"/>
            <a:ext cx="1441946" cy="16004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// list of integers</a:t>
            </a:r>
          </a:p>
          <a:p>
            <a:r>
              <a:rPr lang="en-US" dirty="0"/>
              <a:t>get x;</a:t>
            </a:r>
          </a:p>
          <a:p>
            <a:r>
              <a:rPr lang="en-US" dirty="0"/>
              <a:t>while (1 &lt;= x)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 put x;</a:t>
            </a:r>
          </a:p>
          <a:p>
            <a:r>
              <a:rPr lang="en-US" dirty="0"/>
              <a:t>        x = x - 1;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Left Arrow 3"/>
          <p:cNvSpPr/>
          <p:nvPr/>
        </p:nvSpPr>
        <p:spPr bwMode="auto">
          <a:xfrm>
            <a:off x="2590800" y="3709696"/>
            <a:ext cx="533400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5893" y="3730823"/>
            <a:ext cx="158889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Infix Expressions!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B2B23-5DBF-1646-ABAF-AA19258CED1C}"/>
              </a:ext>
            </a:extLst>
          </p:cNvPr>
          <p:cNvSpPr txBox="1"/>
          <p:nvPr/>
        </p:nvSpPr>
        <p:spPr>
          <a:xfrm>
            <a:off x="4588777" y="5496731"/>
            <a:ext cx="31999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Problem: No precedence levels given!</a:t>
            </a:r>
          </a:p>
        </p:txBody>
      </p:sp>
    </p:spTree>
    <p:extLst>
      <p:ext uri="{BB962C8B-B14F-4D97-AF65-F5344CB8AC3E}">
        <p14:creationId xmlns:p14="http://schemas.microsoft.com/office/powerpoint/2010/main" val="171483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8BEC-8FE8-1341-9EC2-FC9582104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Cuppa1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15100-386E-8842-871A-9E56C8DE8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precedence levels it is possible to create incorrect parse trees</a:t>
            </a:r>
          </a:p>
          <a:p>
            <a:r>
              <a:rPr lang="en-US" dirty="0"/>
              <a:t>Solution: “Precedence Climbing”</a:t>
            </a:r>
          </a:p>
          <a:p>
            <a:pPr lvl="1"/>
            <a:r>
              <a:rPr lang="en-US" dirty="0"/>
              <a:t>Partition operators into precedence classes</a:t>
            </a:r>
          </a:p>
          <a:p>
            <a:pPr lvl="1"/>
            <a:r>
              <a:rPr lang="en-US" dirty="0"/>
              <a:t>Write grammar rules for each precedence class starting with the lowest operator precedence class.</a:t>
            </a:r>
          </a:p>
        </p:txBody>
      </p:sp>
    </p:spTree>
    <p:extLst>
      <p:ext uri="{BB962C8B-B14F-4D97-AF65-F5344CB8AC3E}">
        <p14:creationId xmlns:p14="http://schemas.microsoft.com/office/powerpoint/2010/main" val="4102311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239CC-2215-4841-8E08-EE1E07CAA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Cuppa1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BBFBE-E54A-3C45-B14A-C34183349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52600"/>
            <a:ext cx="7543800" cy="4392976"/>
          </a:xfrm>
          <a:prstGeom prst="rect">
            <a:avLst/>
          </a:prstGeom>
        </p:spPr>
      </p:pic>
      <p:sp>
        <p:nvSpPr>
          <p:cNvPr id="5" name="Left Arrow 4">
            <a:extLst>
              <a:ext uri="{FF2B5EF4-FFF2-40B4-BE49-F238E27FC236}">
                <a16:creationId xmlns:a16="http://schemas.microsoft.com/office/drawing/2014/main" id="{1345D650-B199-0D48-B53D-BCE90171F4E1}"/>
              </a:ext>
            </a:extLst>
          </p:cNvPr>
          <p:cNvSpPr/>
          <p:nvPr/>
        </p:nvSpPr>
        <p:spPr bwMode="auto">
          <a:xfrm>
            <a:off x="4419600" y="3949088"/>
            <a:ext cx="533400" cy="304800"/>
          </a:xfrm>
          <a:prstGeom prst="lef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103465"/>
      </p:ext>
    </p:extLst>
  </p:cSld>
  <p:clrMapOvr>
    <a:masterClrMapping/>
  </p:clrMapOvr>
</p:sld>
</file>

<file path=ppt/theme/theme1.xml><?xml version="1.0" encoding="utf-8"?>
<a:theme xmlns:a="http://schemas.openxmlformats.org/drawingml/2006/main" name="csc402-ln002">
  <a:themeElements>
    <a:clrScheme name="csc402-ln002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csc402-ln002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1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csc402-ln002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c402-ln002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c402-ln002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HD:Users:lutz:Documents:Courses:2011:fall2011:csc402:lecture-notes 402:csc402-ln002.ppt</Template>
  <TotalTime>89042</TotalTime>
  <Words>2070</Words>
  <Application>Microsoft Macintosh PowerPoint</Application>
  <PresentationFormat>On-screen Show (4:3)</PresentationFormat>
  <Paragraphs>300</Paragraphs>
  <Slides>46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Courier</vt:lpstr>
      <vt:lpstr>Courier-Bold</vt:lpstr>
      <vt:lpstr>Menlo-Regular</vt:lpstr>
      <vt:lpstr>Wingdings</vt:lpstr>
      <vt:lpstr>csc402-ln002</vt:lpstr>
      <vt:lpstr>Abstract Syntax Trees</vt:lpstr>
      <vt:lpstr>Reading</vt:lpstr>
      <vt:lpstr>Abstract Syntax Trees</vt:lpstr>
      <vt:lpstr>Abstract Syntax Trees</vt:lpstr>
      <vt:lpstr>Tuple Representation of ASTs</vt:lpstr>
      <vt:lpstr>The Cuppa1 Language</vt:lpstr>
      <vt:lpstr>The Cuppa1 Language</vt:lpstr>
      <vt:lpstr>The Cuppa1 Language</vt:lpstr>
      <vt:lpstr>The Cuppa1 Language</vt:lpstr>
      <vt:lpstr>The Lexer</vt:lpstr>
      <vt:lpstr>Tokenized Grammar &amp; Lookahead Sets</vt:lpstr>
      <vt:lpstr>Testing our Parser</vt:lpstr>
      <vt:lpstr>The Cuppa1 Frontend</vt:lpstr>
      <vt:lpstr>AST: Statements</vt:lpstr>
      <vt:lpstr>AST: Statement Lists &amp; Programs</vt:lpstr>
      <vt:lpstr>AST: Expressions </vt:lpstr>
      <vt:lpstr>Running the Frontend</vt:lpstr>
      <vt:lpstr>Running the Frontend</vt:lpstr>
      <vt:lpstr>Running the Frontend</vt:lpstr>
      <vt:lpstr>Running the Frontend</vt:lpstr>
      <vt:lpstr>Running the Frontend</vt:lpstr>
      <vt:lpstr>Processing ASTs:  Tree Walking</vt:lpstr>
      <vt:lpstr>Processing ASTs:  Tree Walking</vt:lpstr>
      <vt:lpstr>Processing ASTs:  Tree Walking</vt:lpstr>
      <vt:lpstr>Processing ASTs:  Tree Walking</vt:lpstr>
      <vt:lpstr>Processing ASTs:  Tree Walking</vt:lpstr>
      <vt:lpstr>Tree Walkers are Plug'n Play</vt:lpstr>
      <vt:lpstr>Tree Walkers are Plug'n Play</vt:lpstr>
      <vt:lpstr>An Interpreter for Cuppa1</vt:lpstr>
      <vt:lpstr>An Interpreter for Cuppa1</vt:lpstr>
      <vt:lpstr>An Interpreter for Cuppa1</vt:lpstr>
      <vt:lpstr>An Interpreter for Cuppa1</vt:lpstr>
      <vt:lpstr>A Pretty Printer with a Twist</vt:lpstr>
      <vt:lpstr>PrettyPrinting the Language</vt:lpstr>
      <vt:lpstr>The Pretty Printer is a Translator!</vt:lpstr>
      <vt:lpstr>Pretty Printer Architecture</vt:lpstr>
      <vt:lpstr>PP1: Variable Usage</vt:lpstr>
      <vt:lpstr>PP1: Variable Usage</vt:lpstr>
      <vt:lpstr>PP1: Variable Usage</vt:lpstr>
      <vt:lpstr>PP1: Variable Usage</vt:lpstr>
      <vt:lpstr>PP1: Variable Usage</vt:lpstr>
      <vt:lpstr>PP2: Pretty Print Tree Walker</vt:lpstr>
      <vt:lpstr>PP2: Pretty Print Tree Walker</vt:lpstr>
      <vt:lpstr>Top Level Function of PP</vt:lpstr>
      <vt:lpstr>The Cuppa1 PP</vt:lpstr>
      <vt:lpstr>Assignment </vt:lpstr>
    </vt:vector>
  </TitlesOfParts>
  <Company>Lutz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Lutz</dc:creator>
  <cp:lastModifiedBy>Lutz Hamel</cp:lastModifiedBy>
  <cp:revision>107</cp:revision>
  <cp:lastPrinted>2019-10-07T10:05:08Z</cp:lastPrinted>
  <dcterms:created xsi:type="dcterms:W3CDTF">2011-09-27T16:15:36Z</dcterms:created>
  <dcterms:modified xsi:type="dcterms:W3CDTF">2021-09-27T04:32:38Z</dcterms:modified>
</cp:coreProperties>
</file>